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24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4" y="1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04FC13-5696-4BC0-B119-EB3BC5D9205E}" type="datetimeFigureOut">
              <a:rPr lang="fi-FI" smtClean="0"/>
              <a:t>23.1.2024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96F778-DCC2-4A6F-B980-866A920623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5437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7ADCF7-F383-4607-AD91-B7685AFEF3D3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4478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5BD37-E4AB-D6CA-1438-22323D716C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93084A-5781-BF27-729D-81F93B9CD5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AB3286-8567-47B0-D857-4F743BF82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82B42-DFFF-4C8D-A2F4-B3BA247DCD4B}" type="datetimeFigureOut">
              <a:rPr lang="fi-FI" smtClean="0"/>
              <a:t>23.1.2024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972154-A5C6-ABBC-AFEB-17C852A02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58E08-8AF7-18B1-8721-1245E0CF4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C644A-0BF7-457E-B43F-CF547769EC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5758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0BCE8-F828-1CAD-250A-98534C9BA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5AC368-B28A-3CB5-8552-FBE18E5036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70AD26-0E28-45BD-67F9-AD58DF492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82B42-DFFF-4C8D-A2F4-B3BA247DCD4B}" type="datetimeFigureOut">
              <a:rPr lang="fi-FI" smtClean="0"/>
              <a:t>23.1.2024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946D7C-3532-D199-3932-4EE3A41D4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D44CEF-7AA8-AA5D-DEDE-530D6DE42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C644A-0BF7-457E-B43F-CF547769EC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59939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BB8C7E-8D2E-9A1A-EA3D-7D0B670DE7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5412FD-773A-F28D-691B-F1EAFB87A3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2DC00C-CEB1-D7DB-CD0C-CC195DCCE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82B42-DFFF-4C8D-A2F4-B3BA247DCD4B}" type="datetimeFigureOut">
              <a:rPr lang="fi-FI" smtClean="0"/>
              <a:t>23.1.2024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A2C4E2-B7F0-5204-1E2C-3F2ED53E1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8E1E7-27C7-2949-54B9-777B49111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C644A-0BF7-457E-B43F-CF547769EC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7394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B85FD-BCA9-F7CD-C388-FAD9FA32D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691667-68E2-FD0E-C87C-EA85A592D3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6931D9-7700-4ACB-A81F-007C134D1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82B42-DFFF-4C8D-A2F4-B3BA247DCD4B}" type="datetimeFigureOut">
              <a:rPr lang="fi-FI" smtClean="0"/>
              <a:t>23.1.2024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140C9E-B11D-A460-9E84-93745436C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20D261-DE11-8FBC-B69A-FD8B208EF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C644A-0BF7-457E-B43F-CF547769EC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1239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39FFD-7D3D-1D28-5FF9-15CDDFE61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D9311C-F14C-80FC-18CC-B9CB31B335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F3F2FC-5750-74C8-34E5-5EC5914D5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82B42-DFFF-4C8D-A2F4-B3BA247DCD4B}" type="datetimeFigureOut">
              <a:rPr lang="fi-FI" smtClean="0"/>
              <a:t>23.1.2024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EEC96A-040F-7D2A-CBBB-94FB91D4B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DE2092-545E-0572-68E9-3334C5D4D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C644A-0BF7-457E-B43F-CF547769EC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43961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33297-FF9B-1401-E2A6-D1B515CB4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6EEFB-29FE-15C7-25AA-76702C3E67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523AC2-0EAF-02D3-7BD4-4ACF60620D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3178B3-7ABF-E048-7CCE-B6509E516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82B42-DFFF-4C8D-A2F4-B3BA247DCD4B}" type="datetimeFigureOut">
              <a:rPr lang="fi-FI" smtClean="0"/>
              <a:t>23.1.2024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B57EA2-DD08-908B-20FB-7F311D1FB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226438-B208-07E8-E9EF-7C1165C1D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C644A-0BF7-457E-B43F-CF547769EC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88281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8992A-14BA-E1F3-2EC8-419D2DD6E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B1A7B6-60D7-F9AB-A36C-F1888FD85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3D8E4C-8CB8-E47F-3842-0AEC392F38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DC1800-D92C-D58B-28F1-B39BCB48E0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13657A-3CB9-16E1-26D2-61DA4DDD1B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4A958E-E778-86CF-1B79-C0362E7EB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82B42-DFFF-4C8D-A2F4-B3BA247DCD4B}" type="datetimeFigureOut">
              <a:rPr lang="fi-FI" smtClean="0"/>
              <a:t>23.1.2024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A2D88B-8A52-D47E-CFEF-46119A3E7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6BE2E3-552A-9199-0C32-E538A3E89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C644A-0BF7-457E-B43F-CF547769EC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96051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AF802-29F3-E4DC-3AA8-18682D718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D7947D-ABAE-FE9A-13B9-1D760DA8B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82B42-DFFF-4C8D-A2F4-B3BA247DCD4B}" type="datetimeFigureOut">
              <a:rPr lang="fi-FI" smtClean="0"/>
              <a:t>23.1.2024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D2DCDE-B970-A405-5ABB-DC3E09AD7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E12EDE-4D60-3DA5-71D9-D29AD37B5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C644A-0BF7-457E-B43F-CF547769EC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9872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01F5BF-4AE9-87C4-BCA6-78D1FC609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82B42-DFFF-4C8D-A2F4-B3BA247DCD4B}" type="datetimeFigureOut">
              <a:rPr lang="fi-FI" smtClean="0"/>
              <a:t>23.1.2024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C44A44-35FB-597A-30CA-6FF3FDE49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001155-79AD-0726-6089-63041B86C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C644A-0BF7-457E-B43F-CF547769EC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61893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71675-34F6-C564-424D-5D8BA2068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E77F36-388B-3D3A-47FE-290C51CA0D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3FD739-B4BE-C4EE-C510-0B2263EC9D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FDD432-9781-B02F-5B50-E29AE1DE5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82B42-DFFF-4C8D-A2F4-B3BA247DCD4B}" type="datetimeFigureOut">
              <a:rPr lang="fi-FI" smtClean="0"/>
              <a:t>23.1.2024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596DD1-CBA6-D8DA-CAF4-C80AB232F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455599-D1CC-476B-B36F-7193088C3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C644A-0BF7-457E-B43F-CF547769EC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52327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43CC6-AFCD-FF9D-EDA4-54DEC2955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87A4C1-CEE5-D5D1-E2D4-7CB5416B55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107890-6B75-E247-D318-EAB8F8CB35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34D4DA-53E9-A67E-B9B3-436BEB989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82B42-DFFF-4C8D-A2F4-B3BA247DCD4B}" type="datetimeFigureOut">
              <a:rPr lang="fi-FI" smtClean="0"/>
              <a:t>23.1.2024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A6DCD3-9B17-48B5-3A0C-D806F4EB2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3EF750-ACC5-A59A-9653-6FBED800A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C644A-0BF7-457E-B43F-CF547769EC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9766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D6F1DC-963B-266A-2827-579825896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6D364C-2CB4-29FD-F2DE-BB54A1F704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F57267-C863-7A18-A9AC-C00A8AB836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82B42-DFFF-4C8D-A2F4-B3BA247DCD4B}" type="datetimeFigureOut">
              <a:rPr lang="fi-FI" smtClean="0"/>
              <a:t>23.1.2024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498038-9CA8-5B0E-B854-5E546DD81E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0D99A3-ABF9-EA71-42B4-197710C12F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C644A-0BF7-457E-B43F-CF547769EC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0988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tiff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2FA60A29-32B4-D555-9BA9-C4BC1B8D1F57}"/>
              </a:ext>
            </a:extLst>
          </p:cNvPr>
          <p:cNvSpPr txBox="1"/>
          <p:nvPr/>
        </p:nvSpPr>
        <p:spPr>
          <a:xfrm>
            <a:off x="71324" y="5100200"/>
            <a:ext cx="61118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EM</a:t>
            </a:r>
            <a:endParaRPr lang="fi-FI" sz="3200" dirty="0">
              <a:solidFill>
                <a:schemeClr val="bg1"/>
              </a:solidFill>
            </a:endParaRPr>
          </a:p>
        </p:txBody>
      </p:sp>
      <p:pic>
        <p:nvPicPr>
          <p:cNvPr id="9" name="Billede 1">
            <a:extLst>
              <a:ext uri="{FF2B5EF4-FFF2-40B4-BE49-F238E27FC236}">
                <a16:creationId xmlns:a16="http://schemas.microsoft.com/office/drawing/2014/main" id="{87CB6046-0096-0329-BF8F-528EA77B60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968" y="85061"/>
            <a:ext cx="2438400" cy="9874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3B2067A-0C45-4EE4-9C0A-67C72643AC1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998" b="27015"/>
          <a:stretch/>
        </p:blipFill>
        <p:spPr>
          <a:xfrm>
            <a:off x="5237029" y="0"/>
            <a:ext cx="6732395" cy="2515984"/>
          </a:xfrm>
          <a:prstGeom prst="flowChartAlternateProcess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468D3B3F-C4A5-8D0C-35AF-EA2D67DB3795}"/>
              </a:ext>
            </a:extLst>
          </p:cNvPr>
          <p:cNvSpPr txBox="1"/>
          <p:nvPr/>
        </p:nvSpPr>
        <p:spPr>
          <a:xfrm>
            <a:off x="1415845" y="1073326"/>
            <a:ext cx="22122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26 – 30 August 2024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5C7E0B7-8667-FF38-225E-F79FA630A192}"/>
              </a:ext>
            </a:extLst>
          </p:cNvPr>
          <p:cNvSpPr txBox="1"/>
          <p:nvPr/>
        </p:nvSpPr>
        <p:spPr>
          <a:xfrm>
            <a:off x="5970602" y="2515984"/>
            <a:ext cx="5887102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dirty="0" err="1">
                <a:latin typeface="Tw Cen MT" panose="020B0602020104020603" pitchFamily="34" charset="0"/>
              </a:rPr>
              <a:t>Instrumentation</a:t>
            </a:r>
            <a:r>
              <a:rPr lang="fi-FI" sz="2000" dirty="0">
                <a:latin typeface="Tw Cen MT" panose="020B0602020104020603" pitchFamily="34" charset="0"/>
              </a:rPr>
              <a:t> and </a:t>
            </a:r>
            <a:r>
              <a:rPr lang="fi-FI" sz="2000" dirty="0" err="1">
                <a:latin typeface="Tw Cen MT" panose="020B0602020104020603" pitchFamily="34" charset="0"/>
              </a:rPr>
              <a:t>Methodologies</a:t>
            </a:r>
            <a:endParaRPr lang="fi-FI" sz="2000" dirty="0">
              <a:latin typeface="Tw Cen MT" panose="020B0602020104020603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1400" dirty="0">
                <a:latin typeface="Tw Cen MT" panose="020B0602020104020603" pitchFamily="34" charset="0"/>
              </a:rPr>
              <a:t>Advances in SPA </a:t>
            </a:r>
            <a:r>
              <a:rPr lang="en-US" sz="1400" dirty="0" err="1">
                <a:latin typeface="Tw Cen MT" panose="020B0602020104020603" pitchFamily="34" charset="0"/>
              </a:rPr>
              <a:t>Cryo</a:t>
            </a:r>
            <a:r>
              <a:rPr lang="en-US" sz="1400" dirty="0">
                <a:latin typeface="Tw Cen MT" panose="020B0602020104020603" pitchFamily="34" charset="0"/>
              </a:rPr>
              <a:t> Electron Microscopy </a:t>
            </a:r>
          </a:p>
          <a:p>
            <a:pPr>
              <a:spcBef>
                <a:spcPts val="600"/>
              </a:spcBef>
            </a:pPr>
            <a:r>
              <a:rPr lang="en-US" sz="1400" dirty="0">
                <a:latin typeface="Tw Cen MT" panose="020B0602020104020603" pitchFamily="34" charset="0"/>
              </a:rPr>
              <a:t>Advances in Cellular Cryo-Electron Tomography</a:t>
            </a:r>
          </a:p>
          <a:p>
            <a:pPr>
              <a:spcBef>
                <a:spcPts val="600"/>
              </a:spcBef>
            </a:pPr>
            <a:r>
              <a:rPr lang="en-US" sz="1400" dirty="0">
                <a:latin typeface="Tw Cen MT" panose="020B0602020104020603" pitchFamily="34" charset="0"/>
              </a:rPr>
              <a:t>Development of Sample preparation method for volume electron microscopy</a:t>
            </a:r>
          </a:p>
          <a:p>
            <a:pPr>
              <a:spcBef>
                <a:spcPts val="600"/>
              </a:spcBef>
            </a:pPr>
            <a:r>
              <a:rPr lang="en-US" sz="1400" dirty="0">
                <a:latin typeface="Tw Cen MT" panose="020B0602020104020603" pitchFamily="34" charset="0"/>
              </a:rPr>
              <a:t>Development and application of instrumentation, workflows, and data solutions for VolumeEM</a:t>
            </a:r>
          </a:p>
          <a:p>
            <a:pPr>
              <a:spcBef>
                <a:spcPts val="600"/>
              </a:spcBef>
            </a:pPr>
            <a:r>
              <a:rPr lang="fi-FI" sz="1400" dirty="0" err="1">
                <a:latin typeface="Tw Cen MT" panose="020B0602020104020603" pitchFamily="34" charset="0"/>
              </a:rPr>
              <a:t>Multiparameter</a:t>
            </a:r>
            <a:r>
              <a:rPr lang="fi-FI" sz="1400" dirty="0">
                <a:latin typeface="Tw Cen MT" panose="020B0602020104020603" pitchFamily="34" charset="0"/>
              </a:rPr>
              <a:t> </a:t>
            </a:r>
            <a:r>
              <a:rPr lang="fi-FI" sz="1400" dirty="0" err="1">
                <a:latin typeface="Tw Cen MT" panose="020B0602020104020603" pitchFamily="34" charset="0"/>
              </a:rPr>
              <a:t>Imaging</a:t>
            </a:r>
            <a:r>
              <a:rPr lang="fi-FI" sz="1400" dirty="0">
                <a:latin typeface="Tw Cen MT" panose="020B0602020104020603" pitchFamily="34" charset="0"/>
              </a:rPr>
              <a:t> for </a:t>
            </a:r>
            <a:r>
              <a:rPr lang="fi-FI" sz="1400" dirty="0" err="1">
                <a:latin typeface="Tw Cen MT" panose="020B0602020104020603" pitchFamily="34" charset="0"/>
              </a:rPr>
              <a:t>High</a:t>
            </a:r>
            <a:r>
              <a:rPr lang="fi-FI" sz="1400" dirty="0">
                <a:latin typeface="Tw Cen MT" panose="020B0602020104020603" pitchFamily="34" charset="0"/>
              </a:rPr>
              <a:t> </a:t>
            </a:r>
            <a:r>
              <a:rPr lang="fi-FI" sz="1400" dirty="0" err="1">
                <a:latin typeface="Tw Cen MT" panose="020B0602020104020603" pitchFamily="34" charset="0"/>
              </a:rPr>
              <a:t>Dimensional</a:t>
            </a:r>
            <a:r>
              <a:rPr lang="fi-FI" sz="1400" dirty="0">
                <a:latin typeface="Tw Cen MT" panose="020B0602020104020603" pitchFamily="34" charset="0"/>
              </a:rPr>
              <a:t> Data </a:t>
            </a:r>
            <a:r>
              <a:rPr lang="fi-FI" sz="1400" dirty="0" err="1">
                <a:latin typeface="Tw Cen MT" panose="020B0602020104020603" pitchFamily="34" charset="0"/>
              </a:rPr>
              <a:t>Acquisition</a:t>
            </a:r>
            <a:endParaRPr lang="en-US" sz="1400" dirty="0">
              <a:latin typeface="Tw Cen MT" panose="020B0602020104020603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1400" dirty="0">
                <a:latin typeface="Tw Cen MT" panose="020B0602020104020603" pitchFamily="34" charset="0"/>
              </a:rPr>
              <a:t>Correlative Microscopy Across the Scales </a:t>
            </a:r>
          </a:p>
          <a:p>
            <a:pPr>
              <a:spcBef>
                <a:spcPts val="600"/>
              </a:spcBef>
            </a:pPr>
            <a:r>
              <a:rPr lang="en-US" sz="1400" dirty="0">
                <a:latin typeface="Tw Cen MT" panose="020B0602020104020603" pitchFamily="34" charset="0"/>
              </a:rPr>
              <a:t>Recent developments in </a:t>
            </a:r>
            <a:r>
              <a:rPr lang="en-US" sz="1400" dirty="0" err="1">
                <a:latin typeface="Tw Cen MT" panose="020B0602020104020603" pitchFamily="34" charset="0"/>
              </a:rPr>
              <a:t>nanoscopy</a:t>
            </a:r>
            <a:r>
              <a:rPr lang="en-US" sz="1400" dirty="0">
                <a:latin typeface="Tw Cen MT" panose="020B0602020104020603" pitchFamily="34" charset="0"/>
              </a:rPr>
              <a:t> imaging: Super-Resolution Microscopy from structured approaches to stochastic/centroid (single molecule localization)</a:t>
            </a:r>
            <a:endParaRPr lang="fi-FI" sz="1400" dirty="0">
              <a:latin typeface="Tw Cen MT" panose="020B0602020104020603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1400" dirty="0">
                <a:latin typeface="Tw Cen MT" panose="020B0602020104020603" pitchFamily="34" charset="0"/>
              </a:rPr>
              <a:t>Novel development in expansion microscopy </a:t>
            </a:r>
            <a:endParaRPr lang="fi-FI" sz="1400" dirty="0">
              <a:latin typeface="Tw Cen MT" panose="020B0602020104020603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1400" dirty="0">
                <a:latin typeface="Tw Cen MT" panose="020B0602020104020603" pitchFamily="34" charset="0"/>
              </a:rPr>
              <a:t>Live and functional fast volumetric imaging technologies for life sciences</a:t>
            </a:r>
            <a:endParaRPr lang="fi-FI" sz="1400" dirty="0">
              <a:latin typeface="Tw Cen MT" panose="020B0602020104020603" pitchFamily="34" charset="0"/>
            </a:endParaRPr>
          </a:p>
          <a:p>
            <a:pPr>
              <a:spcBef>
                <a:spcPts val="600"/>
              </a:spcBef>
            </a:pPr>
            <a:r>
              <a:rPr lang="fi-FI" sz="1400" dirty="0" err="1">
                <a:latin typeface="Tw Cen MT" panose="020B0602020104020603" pitchFamily="34" charset="0"/>
              </a:rPr>
              <a:t>Advances</a:t>
            </a:r>
            <a:r>
              <a:rPr lang="fi-FI" sz="1400" dirty="0">
                <a:latin typeface="Tw Cen MT" panose="020B0602020104020603" pitchFamily="34" charset="0"/>
              </a:rPr>
              <a:t> in 3D image </a:t>
            </a:r>
            <a:r>
              <a:rPr lang="fi-FI" sz="1400" dirty="0" err="1">
                <a:latin typeface="Tw Cen MT" panose="020B0602020104020603" pitchFamily="34" charset="0"/>
              </a:rPr>
              <a:t>reconstruction</a:t>
            </a:r>
            <a:endParaRPr lang="fi-FI" sz="1400" dirty="0">
              <a:latin typeface="Tw Cen MT" panose="020B0602020104020603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1400" dirty="0">
                <a:latin typeface="Tw Cen MT" panose="020B0602020104020603" pitchFamily="34" charset="0"/>
              </a:rPr>
              <a:t>Innovative, modular and adaptable hardware: design, application and control</a:t>
            </a:r>
            <a:endParaRPr lang="fi-FI" sz="1400" dirty="0">
              <a:latin typeface="Tw Cen MT" panose="020B0602020104020603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1400" dirty="0">
                <a:latin typeface="Tw Cen MT" panose="020B0602020104020603" pitchFamily="34" charset="0"/>
              </a:rPr>
              <a:t>Machine learning-based processing and analysis of microscopy data</a:t>
            </a:r>
            <a:endParaRPr lang="fi-FI" sz="1400" dirty="0">
              <a:latin typeface="Tw Cen MT" panose="020B0602020104020603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03810D4-A924-B49A-6CD1-D1DB8415E6DF}"/>
              </a:ext>
            </a:extLst>
          </p:cNvPr>
          <p:cNvSpPr txBox="1"/>
          <p:nvPr/>
        </p:nvSpPr>
        <p:spPr>
          <a:xfrm>
            <a:off x="98393" y="2963248"/>
            <a:ext cx="5117689" cy="3031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dirty="0">
                <a:latin typeface="Tw Cen MT" panose="020B0602020104020603" pitchFamily="34" charset="0"/>
              </a:rPr>
              <a:t>Life Sciences</a:t>
            </a:r>
          </a:p>
          <a:p>
            <a:pPr>
              <a:spcBef>
                <a:spcPts val="600"/>
              </a:spcBef>
            </a:pPr>
            <a:r>
              <a:rPr lang="en-US" sz="1400" dirty="0">
                <a:latin typeface="Tw Cen MT" panose="020B0602020104020603" pitchFamily="34" charset="0"/>
              </a:rPr>
              <a:t>Label-free life science imaging</a:t>
            </a:r>
          </a:p>
          <a:p>
            <a:pPr>
              <a:spcBef>
                <a:spcPts val="600"/>
              </a:spcBef>
            </a:pPr>
            <a:r>
              <a:rPr lang="en-US" sz="1400" dirty="0">
                <a:latin typeface="Tw Cen MT" panose="020B0602020104020603" pitchFamily="34" charset="0"/>
              </a:rPr>
              <a:t>Dynamic interactions in cells, organoids, tissue and entire organisms </a:t>
            </a:r>
          </a:p>
          <a:p>
            <a:pPr>
              <a:spcBef>
                <a:spcPts val="600"/>
              </a:spcBef>
            </a:pPr>
            <a:r>
              <a:rPr lang="en-US" sz="1400" dirty="0">
                <a:latin typeface="Tw Cen MT" panose="020B0602020104020603" pitchFamily="34" charset="0"/>
              </a:rPr>
              <a:t>Imaging sub-cellular events at high resolution using light microscopy</a:t>
            </a:r>
          </a:p>
          <a:p>
            <a:pPr>
              <a:spcBef>
                <a:spcPts val="600"/>
              </a:spcBef>
            </a:pPr>
            <a:r>
              <a:rPr lang="en-US" sz="1400" dirty="0">
                <a:latin typeface="Tw Cen MT" panose="020B0602020104020603" pitchFamily="34" charset="0"/>
              </a:rPr>
              <a:t>Correlative microscopy of biological systems</a:t>
            </a:r>
          </a:p>
          <a:p>
            <a:pPr>
              <a:spcBef>
                <a:spcPts val="600"/>
              </a:spcBef>
            </a:pPr>
            <a:r>
              <a:rPr lang="en-US" sz="1400" dirty="0">
                <a:latin typeface="Tw Cen MT" panose="020B0602020104020603" pitchFamily="34" charset="0"/>
              </a:rPr>
              <a:t>Pathology, immunocytochemistry and biomolecular labelling</a:t>
            </a:r>
          </a:p>
          <a:p>
            <a:pPr>
              <a:spcBef>
                <a:spcPts val="600"/>
              </a:spcBef>
            </a:pPr>
            <a:r>
              <a:rPr lang="en-US" sz="1400" dirty="0">
                <a:latin typeface="Tw Cen MT" panose="020B0602020104020603" pitchFamily="34" charset="0"/>
              </a:rPr>
              <a:t>Host-pathogen interactions </a:t>
            </a:r>
          </a:p>
          <a:p>
            <a:pPr>
              <a:spcBef>
                <a:spcPts val="600"/>
              </a:spcBef>
            </a:pPr>
            <a:r>
              <a:rPr lang="en-US" sz="1400" dirty="0">
                <a:latin typeface="Tw Cen MT" panose="020B0602020104020603" pitchFamily="34" charset="0"/>
              </a:rPr>
              <a:t>Volume electron microscopy in life sciences</a:t>
            </a:r>
          </a:p>
          <a:p>
            <a:pPr>
              <a:spcBef>
                <a:spcPts val="600"/>
              </a:spcBef>
            </a:pPr>
            <a:r>
              <a:rPr lang="en-US" sz="1400" dirty="0">
                <a:latin typeface="Tw Cen MT" panose="020B0602020104020603" pitchFamily="34" charset="0"/>
              </a:rPr>
              <a:t>In-situ structural cell biology</a:t>
            </a:r>
          </a:p>
          <a:p>
            <a:pPr>
              <a:spcBef>
                <a:spcPts val="600"/>
              </a:spcBef>
            </a:pPr>
            <a:r>
              <a:rPr lang="en-US" sz="1400" dirty="0">
                <a:latin typeface="Tw Cen MT" panose="020B0602020104020603" pitchFamily="34" charset="0"/>
              </a:rPr>
              <a:t>CryoEM from membrane proteins to large complexes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C7105C16-237E-4896-BB62-45A3F8985A6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131" y="1677254"/>
            <a:ext cx="723674" cy="814006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C73CAF9-3ECE-4E05-86DB-45BCD9A63F0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4271" y="1642896"/>
            <a:ext cx="812031" cy="916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401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171</Words>
  <Application>Microsoft Office PowerPoint</Application>
  <PresentationFormat>Widescreen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Tw Cen MT</vt:lpstr>
      <vt:lpstr>Office Theme</vt:lpstr>
      <vt:lpstr>PowerPoint Presentation</vt:lpstr>
    </vt:vector>
  </TitlesOfParts>
  <Company>University of Helsinki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Jokitalo, Eija</dc:creator>
  <cp:lastModifiedBy>Jokitalo, Eija</cp:lastModifiedBy>
  <cp:revision>1</cp:revision>
  <dcterms:created xsi:type="dcterms:W3CDTF">2024-01-23T10:31:45Z</dcterms:created>
  <dcterms:modified xsi:type="dcterms:W3CDTF">2024-01-23T10:32:54Z</dcterms:modified>
</cp:coreProperties>
</file>